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0233600" cy="40233600"/>
  <p:notesSz cx="6858000" cy="9144000"/>
  <p:defaultTextStyle>
    <a:defPPr>
      <a:defRPr lang="en-US"/>
    </a:defPPr>
    <a:lvl1pPr marL="0" algn="l" defTabSz="4022866" rtl="0" eaLnBrk="1" latinLnBrk="0" hangingPunct="1">
      <a:defRPr sz="7883" kern="1200">
        <a:solidFill>
          <a:schemeClr val="tx1"/>
        </a:solidFill>
        <a:latin typeface="+mn-lt"/>
        <a:ea typeface="+mn-ea"/>
        <a:cs typeface="+mn-cs"/>
      </a:defRPr>
    </a:lvl1pPr>
    <a:lvl2pPr marL="2011434" algn="l" defTabSz="4022866" rtl="0" eaLnBrk="1" latinLnBrk="0" hangingPunct="1">
      <a:defRPr sz="7883" kern="1200">
        <a:solidFill>
          <a:schemeClr val="tx1"/>
        </a:solidFill>
        <a:latin typeface="+mn-lt"/>
        <a:ea typeface="+mn-ea"/>
        <a:cs typeface="+mn-cs"/>
      </a:defRPr>
    </a:lvl2pPr>
    <a:lvl3pPr marL="4022866" algn="l" defTabSz="4022866" rtl="0" eaLnBrk="1" latinLnBrk="0" hangingPunct="1">
      <a:defRPr sz="7883" kern="1200">
        <a:solidFill>
          <a:schemeClr val="tx1"/>
        </a:solidFill>
        <a:latin typeface="+mn-lt"/>
        <a:ea typeface="+mn-ea"/>
        <a:cs typeface="+mn-cs"/>
      </a:defRPr>
    </a:lvl3pPr>
    <a:lvl4pPr marL="6034300" algn="l" defTabSz="4022866" rtl="0" eaLnBrk="1" latinLnBrk="0" hangingPunct="1">
      <a:defRPr sz="7883" kern="1200">
        <a:solidFill>
          <a:schemeClr val="tx1"/>
        </a:solidFill>
        <a:latin typeface="+mn-lt"/>
        <a:ea typeface="+mn-ea"/>
        <a:cs typeface="+mn-cs"/>
      </a:defRPr>
    </a:lvl4pPr>
    <a:lvl5pPr marL="8045732" algn="l" defTabSz="4022866" rtl="0" eaLnBrk="1" latinLnBrk="0" hangingPunct="1">
      <a:defRPr sz="7883" kern="1200">
        <a:solidFill>
          <a:schemeClr val="tx1"/>
        </a:solidFill>
        <a:latin typeface="+mn-lt"/>
        <a:ea typeface="+mn-ea"/>
        <a:cs typeface="+mn-cs"/>
      </a:defRPr>
    </a:lvl5pPr>
    <a:lvl6pPr marL="10057166" algn="l" defTabSz="4022866" rtl="0" eaLnBrk="1" latinLnBrk="0" hangingPunct="1">
      <a:defRPr sz="7883" kern="1200">
        <a:solidFill>
          <a:schemeClr val="tx1"/>
        </a:solidFill>
        <a:latin typeface="+mn-lt"/>
        <a:ea typeface="+mn-ea"/>
        <a:cs typeface="+mn-cs"/>
      </a:defRPr>
    </a:lvl6pPr>
    <a:lvl7pPr marL="12068600" algn="l" defTabSz="4022866" rtl="0" eaLnBrk="1" latinLnBrk="0" hangingPunct="1">
      <a:defRPr sz="7883" kern="1200">
        <a:solidFill>
          <a:schemeClr val="tx1"/>
        </a:solidFill>
        <a:latin typeface="+mn-lt"/>
        <a:ea typeface="+mn-ea"/>
        <a:cs typeface="+mn-cs"/>
      </a:defRPr>
    </a:lvl7pPr>
    <a:lvl8pPr marL="14080032" algn="l" defTabSz="4022866" rtl="0" eaLnBrk="1" latinLnBrk="0" hangingPunct="1">
      <a:defRPr sz="7883" kern="1200">
        <a:solidFill>
          <a:schemeClr val="tx1"/>
        </a:solidFill>
        <a:latin typeface="+mn-lt"/>
        <a:ea typeface="+mn-ea"/>
        <a:cs typeface="+mn-cs"/>
      </a:defRPr>
    </a:lvl8pPr>
    <a:lvl9pPr marL="16091466" algn="l" defTabSz="4022866" rtl="0" eaLnBrk="1" latinLnBrk="0" hangingPunct="1">
      <a:defRPr sz="788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orient="horz" pos="352" userDrawn="1">
          <p15:clr>
            <a:srgbClr val="A4A3A4"/>
          </p15:clr>
        </p15:guide>
        <p15:guide id="3" orient="horz" pos="24640" userDrawn="1">
          <p15:clr>
            <a:srgbClr val="A4A3A4"/>
          </p15:clr>
        </p15:guide>
        <p15:guide id="4" orient="horz" userDrawn="1">
          <p15:clr>
            <a:srgbClr val="A4A3A4"/>
          </p15:clr>
        </p15:guide>
        <p15:guide id="5" pos="533" userDrawn="1">
          <p15:clr>
            <a:srgbClr val="A4A3A4"/>
          </p15:clr>
        </p15:guide>
        <p15:guide id="6" pos="248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38" autoAdjust="0"/>
    <p:restoredTop sz="95766" autoAdjust="0"/>
  </p:normalViewPr>
  <p:slideViewPr>
    <p:cSldViewPr snapToGrid="0" snapToObjects="1" showGuides="1">
      <p:cViewPr>
        <p:scale>
          <a:sx n="20" d="100"/>
          <a:sy n="20" d="100"/>
        </p:scale>
        <p:origin x="2032" y="352"/>
      </p:cViewPr>
      <p:guideLst>
        <p:guide orient="horz" pos="4055"/>
        <p:guide orient="horz" pos="352"/>
        <p:guide orient="horz" pos="24640"/>
        <p:guide orient="horz"/>
        <p:guide pos="533"/>
        <p:guide pos="24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376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1/12/20</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022866" rtl="0" eaLnBrk="1" latinLnBrk="0" hangingPunct="1">
      <a:defRPr sz="5316" kern="1200">
        <a:solidFill>
          <a:schemeClr val="tx1"/>
        </a:solidFill>
        <a:latin typeface="+mn-lt"/>
        <a:ea typeface="+mn-ea"/>
        <a:cs typeface="+mn-cs"/>
      </a:defRPr>
    </a:lvl1pPr>
    <a:lvl2pPr marL="2011434" algn="l" defTabSz="4022866" rtl="0" eaLnBrk="1" latinLnBrk="0" hangingPunct="1">
      <a:defRPr sz="5316" kern="1200">
        <a:solidFill>
          <a:schemeClr val="tx1"/>
        </a:solidFill>
        <a:latin typeface="+mn-lt"/>
        <a:ea typeface="+mn-ea"/>
        <a:cs typeface="+mn-cs"/>
      </a:defRPr>
    </a:lvl2pPr>
    <a:lvl3pPr marL="4022866" algn="l" defTabSz="4022866" rtl="0" eaLnBrk="1" latinLnBrk="0" hangingPunct="1">
      <a:defRPr sz="5316" kern="1200">
        <a:solidFill>
          <a:schemeClr val="tx1"/>
        </a:solidFill>
        <a:latin typeface="+mn-lt"/>
        <a:ea typeface="+mn-ea"/>
        <a:cs typeface="+mn-cs"/>
      </a:defRPr>
    </a:lvl3pPr>
    <a:lvl4pPr marL="6034300" algn="l" defTabSz="4022866" rtl="0" eaLnBrk="1" latinLnBrk="0" hangingPunct="1">
      <a:defRPr sz="5316" kern="1200">
        <a:solidFill>
          <a:schemeClr val="tx1"/>
        </a:solidFill>
        <a:latin typeface="+mn-lt"/>
        <a:ea typeface="+mn-ea"/>
        <a:cs typeface="+mn-cs"/>
      </a:defRPr>
    </a:lvl4pPr>
    <a:lvl5pPr marL="8045732" algn="l" defTabSz="4022866" rtl="0" eaLnBrk="1" latinLnBrk="0" hangingPunct="1">
      <a:defRPr sz="5316" kern="1200">
        <a:solidFill>
          <a:schemeClr val="tx1"/>
        </a:solidFill>
        <a:latin typeface="+mn-lt"/>
        <a:ea typeface="+mn-ea"/>
        <a:cs typeface="+mn-cs"/>
      </a:defRPr>
    </a:lvl5pPr>
    <a:lvl6pPr marL="10057166" algn="l" defTabSz="4022866" rtl="0" eaLnBrk="1" latinLnBrk="0" hangingPunct="1">
      <a:defRPr sz="5316" kern="1200">
        <a:solidFill>
          <a:schemeClr val="tx1"/>
        </a:solidFill>
        <a:latin typeface="+mn-lt"/>
        <a:ea typeface="+mn-ea"/>
        <a:cs typeface="+mn-cs"/>
      </a:defRPr>
    </a:lvl6pPr>
    <a:lvl7pPr marL="12068600" algn="l" defTabSz="4022866" rtl="0" eaLnBrk="1" latinLnBrk="0" hangingPunct="1">
      <a:defRPr sz="5316" kern="1200">
        <a:solidFill>
          <a:schemeClr val="tx1"/>
        </a:solidFill>
        <a:latin typeface="+mn-lt"/>
        <a:ea typeface="+mn-ea"/>
        <a:cs typeface="+mn-cs"/>
      </a:defRPr>
    </a:lvl7pPr>
    <a:lvl8pPr marL="14080032" algn="l" defTabSz="4022866" rtl="0" eaLnBrk="1" latinLnBrk="0" hangingPunct="1">
      <a:defRPr sz="5316" kern="1200">
        <a:solidFill>
          <a:schemeClr val="tx1"/>
        </a:solidFill>
        <a:latin typeface="+mn-lt"/>
        <a:ea typeface="+mn-ea"/>
        <a:cs typeface="+mn-cs"/>
      </a:defRPr>
    </a:lvl8pPr>
    <a:lvl9pPr marL="16091466" algn="l" defTabSz="4022866" rtl="0" eaLnBrk="1" latinLnBrk="0" hangingPunct="1">
      <a:defRPr sz="53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0" y="7181555"/>
            <a:ext cx="1900255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80" y="6428178"/>
            <a:ext cx="18987556"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45477" y="17363124"/>
            <a:ext cx="18992195"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0403478" y="6428178"/>
            <a:ext cx="18987310"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403478" y="7181555"/>
            <a:ext cx="1898731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403478" y="17384345"/>
            <a:ext cx="18982093"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396200" y="18137719"/>
            <a:ext cx="18989371"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418196" y="31378210"/>
            <a:ext cx="18972591"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0403478" y="32150383"/>
            <a:ext cx="1898209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28840" y="18169344"/>
            <a:ext cx="19004196"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88"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15" name="TextBox 14"/>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1" y="7181555"/>
            <a:ext cx="921874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845481" y="6428178"/>
            <a:ext cx="9211469" cy="748980"/>
          </a:xfrm>
          <a:prstGeom prst="rect">
            <a:avLst/>
          </a:prstGeom>
          <a:noFill/>
        </p:spPr>
        <p:txBody>
          <a:bodyPr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27382" y="18077257"/>
            <a:ext cx="922020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845477" y="17363124"/>
            <a:ext cx="9212924"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0621566" y="7171853"/>
            <a:ext cx="1899337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0621567" y="6428178"/>
            <a:ext cx="18993379" cy="748980"/>
          </a:xfrm>
          <a:prstGeom prst="rect">
            <a:avLst/>
          </a:prstGeom>
          <a:noFill/>
        </p:spPr>
        <p:txBody>
          <a:bodyPr wrap="square" lIns="91436" tIns="91436" rIns="91436" bIns="91436" anchor="ctr" anchorCtr="0">
            <a:spAutoFit/>
          </a:bodyPr>
          <a:lstStyle>
            <a:lvl1pPr marL="0" indent="0" algn="ctr">
              <a:buNone/>
              <a:tabLst/>
              <a:defRPr sz="3667"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0621567" y="26503672"/>
            <a:ext cx="18993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0621565" y="25750298"/>
            <a:ext cx="18993379"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0181021" y="6428178"/>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0181021" y="7181555"/>
            <a:ext cx="920976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0175804" y="17436733"/>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0234865" y="18190107"/>
            <a:ext cx="914292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0181021" y="31366535"/>
            <a:ext cx="9209767" cy="131330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0163408" y="32678326"/>
            <a:ext cx="9214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92" name="Text Placeholder 76"/>
          <p:cNvSpPr>
            <a:spLocks noGrp="1"/>
          </p:cNvSpPr>
          <p:nvPr>
            <p:ph type="body" sz="quarter" idx="178"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0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
        <p:nvSpPr>
          <p:cNvPr id="36" name="Rectangle 35"/>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45476"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20396201"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53">
            <a:extLst>
              <a:ext uri="{FF2B5EF4-FFF2-40B4-BE49-F238E27FC236}">
                <a16:creationId xmlns:a16="http://schemas.microsoft.com/office/drawing/2014/main" id="{B0321864-37B0-124B-9524-F6592855852F}"/>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E4ADDEC2-C7C9-634F-ACAB-9163CE8B5BED}"/>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22338"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3939682"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6957026"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1" name="Table 50">
            <a:extLst>
              <a:ext uri="{FF2B5EF4-FFF2-40B4-BE49-F238E27FC236}">
                <a16:creationId xmlns:a16="http://schemas.microsoft.com/office/drawing/2014/main" id="{B997D9E9-5220-E14D-8203-8F8732936BA6}"/>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81B25EE8-D28B-7D49-9DD6-4716ECA3C808}"/>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21145" y="6471993"/>
            <a:ext cx="38569890" cy="32644007"/>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a16="http://schemas.microsoft.com/office/drawing/2014/main" id="{D5CF215A-1CBB-5244-B0E0-C4553C31C6A1}"/>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4"/>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5"/>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C8C8895C-2AD8-0E4E-A9DC-E1CD6BA2297A}"/>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 id="2147483660" r:id="rId2"/>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hyperlink" Target="https://medium.com/@today.rafi/train-your-own-tiny-yolo-v3-on-google-colaboratory-with-the-custom-dataset-2e35db02bf8f" TargetMode="External"/><Relationship Id="rId18" Type="http://schemas.openxmlformats.org/officeDocument/2006/relationships/image" Target="../media/image17.jpeg"/><Relationship Id="rId3" Type="http://schemas.openxmlformats.org/officeDocument/2006/relationships/image" Target="../media/image7.png"/><Relationship Id="rId21" Type="http://schemas.openxmlformats.org/officeDocument/2006/relationships/image" Target="../media/image20.jpeg"/><Relationship Id="rId7" Type="http://schemas.openxmlformats.org/officeDocument/2006/relationships/image" Target="../media/image11.png"/><Relationship Id="rId12" Type="http://schemas.openxmlformats.org/officeDocument/2006/relationships/hyperlink" Target="https://medium.com/@amrokamal_47691/yolo-yolov2-and-yolov3-all-you-want-to-know-7e3e92dc4899" TargetMode="External"/><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jpg"/><Relationship Id="rId20"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hyperlink" Target="https://github.com/AlexeyAB/darknet/" TargetMode="External"/><Relationship Id="rId5" Type="http://schemas.openxmlformats.org/officeDocument/2006/relationships/image" Target="../media/image9.png"/><Relationship Id="rId15" Type="http://schemas.openxmlformats.org/officeDocument/2006/relationships/hyperlink" Target="https://doi.org/10.1109/cvpr.2016.91" TargetMode="External"/><Relationship Id="rId10" Type="http://schemas.openxmlformats.org/officeDocument/2006/relationships/image" Target="../media/image14.svg"/><Relationship Id="rId19" Type="http://schemas.openxmlformats.org/officeDocument/2006/relationships/image" Target="../media/image18.jp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hyperlink" Target="https://pjreddie.com/darknet/yolo/" TargetMode="External"/><Relationship Id="rId22"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 Placeholder 351"/>
          <p:cNvSpPr>
            <a:spLocks noGrp="1"/>
          </p:cNvSpPr>
          <p:nvPr>
            <p:ph type="body" sz="quarter" idx="10"/>
          </p:nvPr>
        </p:nvSpPr>
        <p:spPr>
          <a:xfrm>
            <a:off x="1049883" y="7231660"/>
            <a:ext cx="12756563" cy="14089989"/>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Goals</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create an object detector that detects Grab n' Go items from the Frist Gallery that can be expanded into a price calculation application which determines the total price of the items present in an image.</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analyze how YOLO’s algorithm responds to different numbers of classes, different weights generated in training, and various challenges of inconsistency which are common in everyday objects; this will allow optimization in both detection and classification in new datasets.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Related Works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Yi, Zhang, et al. “An Improved Tiny-yolov3 Pedestrian Detection Algorithm.”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Optik</a:t>
            </a:r>
            <a:r>
              <a:rPr lang="en-US" sz="3600" dirty="0">
                <a:latin typeface="Helvetica Neue" panose="02000503000000020004" pitchFamily="2" charset="0"/>
                <a:ea typeface="Helvetica Neue" panose="02000503000000020004" pitchFamily="2" charset="0"/>
                <a:cs typeface="Helvetica Neue" panose="02000503000000020004" pitchFamily="2" charset="0"/>
              </a:rPr>
              <a:t>, Urban &amp; Fischer, 13 Feb. 2019.</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Amazon Go</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85ºC Bakery Autonomous Checkout</a:t>
            </a:r>
          </a:p>
          <a:p>
            <a:pPr marL="571500" indent="-571500">
              <a:buFont typeface="Arial" panose="020B0604020202020204" pitchFamily="34" charset="0"/>
              <a:buChar char="•"/>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Challenges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Color Variation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Logo Distinction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Shape Distortion</a:t>
            </a:r>
          </a:p>
        </p:txBody>
      </p:sp>
      <p:sp>
        <p:nvSpPr>
          <p:cNvPr id="353" name="Text Placeholder 352"/>
          <p:cNvSpPr>
            <a:spLocks noGrp="1"/>
          </p:cNvSpPr>
          <p:nvPr>
            <p:ph type="body" sz="quarter" idx="11"/>
          </p:nvPr>
        </p:nvSpPr>
        <p:spPr>
          <a:xfrm>
            <a:off x="845477" y="6455316"/>
            <a:ext cx="12442032"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359" name="Text Placeholder 358"/>
          <p:cNvSpPr>
            <a:spLocks noGrp="1"/>
          </p:cNvSpPr>
          <p:nvPr>
            <p:ph type="body" sz="quarter" idx="23"/>
          </p:nvPr>
        </p:nvSpPr>
        <p:spPr>
          <a:xfrm>
            <a:off x="14050476" y="7237763"/>
            <a:ext cx="25245913" cy="8808543"/>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Mean Average Precision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b="1" dirty="0">
                <a:latin typeface="Helvetica Neue" panose="02000503000000020004" pitchFamily="2" charset="0"/>
                <a:ea typeface="Helvetica Neue" panose="02000503000000020004" pitchFamily="2" charset="0"/>
                <a:cs typeface="Helvetica Neue" panose="02000503000000020004" pitchFamily="2" charset="0"/>
              </a:rPr>
              <a:t>) Analysis</a:t>
            </a: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1: The first 3 graphs show the average precision (AP) for a 15-class detector with weights after 1000, 2000, and 3000 epochs, respectively. The last graph shows the AP for a single-class detector with weights after 1000, 2000, and 3000 training epochs, respectively.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For the multi-class detector,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using the weights after 3000 epochs is highest at 73%. However,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the single-class detector was highest while using the weights after 2000 epochs at 85.71%</a:t>
            </a:r>
          </a:p>
          <a:p>
            <a:pPr marL="571500" indent="-571500">
              <a:buFont typeface="Arial" panose="020B0604020202020204" pitchFamily="34" charset="0"/>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Multi-Class vs. Single-Class Detection</a:t>
            </a:r>
          </a:p>
        </p:txBody>
      </p:sp>
      <p:sp>
        <p:nvSpPr>
          <p:cNvPr id="360" name="Text Placeholder 359"/>
          <p:cNvSpPr>
            <a:spLocks noGrp="1"/>
          </p:cNvSpPr>
          <p:nvPr>
            <p:ph type="body" sz="quarter" idx="24"/>
          </p:nvPr>
        </p:nvSpPr>
        <p:spPr>
          <a:xfrm>
            <a:off x="13892878" y="6455315"/>
            <a:ext cx="25346996"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404" name="Text Placeholder 403"/>
          <p:cNvSpPr>
            <a:spLocks noGrp="1"/>
          </p:cNvSpPr>
          <p:nvPr>
            <p:ph type="body" sz="quarter" idx="150"/>
          </p:nvPr>
        </p:nvSpPr>
        <p:spPr>
          <a:xfrm>
            <a:off x="5343525" y="4310759"/>
            <a:ext cx="29546550" cy="868344"/>
          </a:xfrm>
        </p:spPr>
        <p:txBody>
          <a:bodyPr>
            <a:normAutofit/>
          </a:bodyPr>
          <a:lstStyle/>
          <a:p>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Advisors: </a:t>
            </a:r>
            <a:r>
              <a:rPr lang="en-US" sz="4800" i="1" dirty="0">
                <a:latin typeface="Helvetica Neue" panose="02000503000000020004" pitchFamily="2" charset="0"/>
                <a:ea typeface="Helvetica Neue" panose="02000503000000020004" pitchFamily="2" charset="0"/>
                <a:cs typeface="Helvetica Neue" panose="02000503000000020004" pitchFamily="2" charset="0"/>
              </a:rPr>
              <a:t>Professor Olga </a:t>
            </a:r>
            <a:r>
              <a:rPr lang="en-US" sz="4800" i="1" dirty="0" err="1">
                <a:latin typeface="Helvetica Neue" panose="02000503000000020004" pitchFamily="2" charset="0"/>
                <a:ea typeface="Helvetica Neue" panose="02000503000000020004" pitchFamily="2" charset="0"/>
                <a:cs typeface="Helvetica Neue" panose="02000503000000020004" pitchFamily="2" charset="0"/>
              </a:rPr>
              <a:t>Russokovsky</a:t>
            </a:r>
            <a:r>
              <a:rPr lang="en-US" sz="4800" i="1" dirty="0">
                <a:latin typeface="Helvetica Neue" panose="02000503000000020004" pitchFamily="2" charset="0"/>
                <a:ea typeface="Helvetica Neue" panose="02000503000000020004" pitchFamily="2" charset="0"/>
                <a:cs typeface="Helvetica Neue" panose="02000503000000020004" pitchFamily="2" charset="0"/>
              </a:rPr>
              <a:t>, T.A. </a:t>
            </a:r>
            <a:r>
              <a:rPr lang="en-US" sz="4800" i="1"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Fangyen</a:t>
            </a:r>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 Wei</a:t>
            </a:r>
          </a:p>
        </p:txBody>
      </p:sp>
      <p:sp>
        <p:nvSpPr>
          <p:cNvPr id="405" name="Text Placeholder 404"/>
          <p:cNvSpPr>
            <a:spLocks noGrp="1"/>
          </p:cNvSpPr>
          <p:nvPr>
            <p:ph type="body" sz="quarter" idx="151"/>
          </p:nvPr>
        </p:nvSpPr>
        <p:spPr>
          <a:xfrm>
            <a:off x="5343525" y="3091940"/>
            <a:ext cx="29546550" cy="1031523"/>
          </a:xfrm>
        </p:spPr>
        <p:txBody>
          <a:bodyPr>
            <a:normAutofit/>
          </a:bodyPr>
          <a:lstStyle/>
          <a:p>
            <a:r>
              <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 Chang (</a:t>
            </a:r>
            <a:r>
              <a:rPr lang="en-US" sz="6000"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Christine Kwon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cmkwon</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Christy Lee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christyl</a:t>
            </a:r>
            <a:r>
              <a:rPr lang="en-US" sz="6000" dirty="0">
                <a:latin typeface="Helvetica Neue" panose="02000503000000020004" pitchFamily="2" charset="0"/>
                <a:ea typeface="Helvetica Neue" panose="02000503000000020004" pitchFamily="2" charset="0"/>
                <a:cs typeface="Helvetica Neue" panose="02000503000000020004" pitchFamily="2" charset="0"/>
              </a:rPr>
              <a:t>)</a:t>
            </a:r>
            <a:endPar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Text Placeholder 405"/>
          <p:cNvSpPr>
            <a:spLocks noGrp="1"/>
          </p:cNvSpPr>
          <p:nvPr>
            <p:ph type="body" sz="quarter" idx="153"/>
          </p:nvPr>
        </p:nvSpPr>
        <p:spPr>
          <a:xfrm>
            <a:off x="5343525" y="864850"/>
            <a:ext cx="29546550" cy="2077738"/>
          </a:xfrm>
        </p:spPr>
        <p:txBody>
          <a:bodyPr anchor="ctr">
            <a:normAutofit/>
          </a:bodyPr>
          <a:lstStyle/>
          <a:p>
            <a:pPr>
              <a:lnSpc>
                <a:spcPct val="110000"/>
              </a:lnSpc>
            </a:pPr>
            <a:r>
              <a:rPr lang="en-US" sz="99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YOLOv3: Object Detection for Late Meal</a:t>
            </a:r>
          </a:p>
        </p:txBody>
      </p:sp>
      <p:pic>
        <p:nvPicPr>
          <p:cNvPr id="16" name="Graphic 15">
            <a:extLst>
              <a:ext uri="{FF2B5EF4-FFF2-40B4-BE49-F238E27FC236}">
                <a16:creationId xmlns:a16="http://schemas.microsoft.com/office/drawing/2014/main" id="{0516DDA5-B5DF-A143-AA47-4E1546D4E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85163" y="8086318"/>
            <a:ext cx="6157352" cy="4104902"/>
          </a:xfrm>
          <a:prstGeom prst="rect">
            <a:avLst/>
          </a:prstGeom>
        </p:spPr>
      </p:pic>
      <p:pic>
        <p:nvPicPr>
          <p:cNvPr id="18" name="Graphic 17">
            <a:extLst>
              <a:ext uri="{FF2B5EF4-FFF2-40B4-BE49-F238E27FC236}">
                <a16:creationId xmlns:a16="http://schemas.microsoft.com/office/drawing/2014/main" id="{BDBDF0FD-EBC9-4949-8DCF-45E6741D5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36596" y="8086318"/>
            <a:ext cx="6157355" cy="4104902"/>
          </a:xfrm>
          <a:prstGeom prst="rect">
            <a:avLst/>
          </a:prstGeom>
        </p:spPr>
      </p:pic>
      <p:pic>
        <p:nvPicPr>
          <p:cNvPr id="20" name="Graphic 19">
            <a:extLst>
              <a:ext uri="{FF2B5EF4-FFF2-40B4-BE49-F238E27FC236}">
                <a16:creationId xmlns:a16="http://schemas.microsoft.com/office/drawing/2014/main" id="{31202E62-E73E-6E47-AB50-49C9040EF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88032" y="8086318"/>
            <a:ext cx="6157352" cy="4104902"/>
          </a:xfrm>
          <a:prstGeom prst="rect">
            <a:avLst/>
          </a:prstGeom>
        </p:spPr>
      </p:pic>
      <p:pic>
        <p:nvPicPr>
          <p:cNvPr id="23" name="Graphic 22">
            <a:extLst>
              <a:ext uri="{FF2B5EF4-FFF2-40B4-BE49-F238E27FC236}">
                <a16:creationId xmlns:a16="http://schemas.microsoft.com/office/drawing/2014/main" id="{7DFED878-A39F-D04A-BB6E-CD11B13C70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39465" y="8086318"/>
            <a:ext cx="6056924" cy="4037949"/>
          </a:xfrm>
          <a:prstGeom prst="rect">
            <a:avLst/>
          </a:prstGeom>
        </p:spPr>
      </p:pic>
      <p:sp>
        <p:nvSpPr>
          <p:cNvPr id="50" name="Text Placeholder 362">
            <a:extLst>
              <a:ext uri="{FF2B5EF4-FFF2-40B4-BE49-F238E27FC236}">
                <a16:creationId xmlns:a16="http://schemas.microsoft.com/office/drawing/2014/main" id="{07AC20BC-1459-874F-9AE7-74E31BDBD8B9}"/>
              </a:ext>
            </a:extLst>
          </p:cNvPr>
          <p:cNvSpPr txBox="1">
            <a:spLocks/>
          </p:cNvSpPr>
          <p:nvPr/>
        </p:nvSpPr>
        <p:spPr>
          <a:xfrm>
            <a:off x="26941486" y="33539288"/>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REFERENCES</a:t>
            </a:r>
          </a:p>
        </p:txBody>
      </p:sp>
      <p:sp>
        <p:nvSpPr>
          <p:cNvPr id="51" name="Text Placeholder 363">
            <a:extLst>
              <a:ext uri="{FF2B5EF4-FFF2-40B4-BE49-F238E27FC236}">
                <a16:creationId xmlns:a16="http://schemas.microsoft.com/office/drawing/2014/main" id="{3D3C5F8D-CF8D-1D4C-A349-C1B2A9D06669}"/>
              </a:ext>
            </a:extLst>
          </p:cNvPr>
          <p:cNvSpPr txBox="1">
            <a:spLocks/>
          </p:cNvSpPr>
          <p:nvPr/>
        </p:nvSpPr>
        <p:spPr>
          <a:xfrm>
            <a:off x="27173616" y="34337397"/>
            <a:ext cx="12132653" cy="4815142"/>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342900" indent="-342900">
              <a:buFont typeface="Arial" pitchFamily="34" charset="0"/>
              <a:buChar char="•"/>
            </a:pP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/Darknet.” GitHub, January 10,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1"/>
              </a:rPr>
              <a:t>https://github.com/AlexeyAB/darknet/</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Kamal,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Amro</a:t>
            </a:r>
            <a:r>
              <a:rPr lang="en-US" sz="2050" dirty="0">
                <a:latin typeface="Helvetica Neue" panose="02000503000000020004" pitchFamily="2" charset="0"/>
                <a:ea typeface="Helvetica Neue" panose="02000503000000020004" pitchFamily="2" charset="0"/>
                <a:cs typeface="Helvetica Neue" panose="02000503000000020004" pitchFamily="2" charset="0"/>
              </a:rPr>
              <a:t>. “YOLO, YOLOv2 and YOLOv3: All You Want to Know.” Medium. Medium, October 9,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2"/>
              </a:rPr>
              <a:t>https://medium.com/@amrokamal_47691/yolo-yolov2-and-yolov3-all-you-want-to-know-7e3e92dc4899</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Rafi. “Train Your Own Tiny YOLO v3 on Google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Colaboratory</a:t>
            </a:r>
            <a:r>
              <a:rPr lang="en-US" sz="2050" dirty="0">
                <a:latin typeface="Helvetica Neue" panose="02000503000000020004" pitchFamily="2" charset="0"/>
                <a:ea typeface="Helvetica Neue" panose="02000503000000020004" pitchFamily="2" charset="0"/>
                <a:cs typeface="Helvetica Neue" panose="02000503000000020004" pitchFamily="2" charset="0"/>
              </a:rPr>
              <a:t> with the Custom Dataset.” Medium. Medium, July 25,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3"/>
              </a:rPr>
              <a:t>https://medium.com/@today.rafi/train-your-own-tiny-yolo-v3-on-google-colaboratory-with-the-custom-dataset-2e35db02bf8f</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YOLO: Real-Time Object Detection. Accessed January 13,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4"/>
              </a:rPr>
              <a:t>https://pjreddie.com/darknet/yolo/</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Santosh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Divvala</a:t>
            </a:r>
            <a:r>
              <a:rPr lang="en-US" sz="2050" dirty="0">
                <a:latin typeface="Helvetica Neue" panose="02000503000000020004" pitchFamily="2" charset="0"/>
                <a:ea typeface="Helvetica Neue" panose="02000503000000020004" pitchFamily="2" charset="0"/>
                <a:cs typeface="Helvetica Neue" panose="02000503000000020004" pitchFamily="2" charset="0"/>
              </a:rPr>
              <a:t>, Ross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Girshick</a:t>
            </a:r>
            <a:r>
              <a:rPr lang="en-US" sz="2050" dirty="0">
                <a:latin typeface="Helvetica Neue" panose="02000503000000020004" pitchFamily="2" charset="0"/>
                <a:ea typeface="Helvetica Neue" panose="02000503000000020004" pitchFamily="2" charset="0"/>
                <a:cs typeface="Helvetica Neue" panose="02000503000000020004" pitchFamily="2" charset="0"/>
              </a:rPr>
              <a:t>, and Ali Farhadi. “You Only Look Once: Unified, Real-Time Object Detection.”</a:t>
            </a:r>
            <a:r>
              <a:rPr lang="en-US" sz="2050" i="1" dirty="0">
                <a:latin typeface="Helvetica Neue" panose="02000503000000020004" pitchFamily="2" charset="0"/>
                <a:ea typeface="Helvetica Neue" panose="02000503000000020004" pitchFamily="2" charset="0"/>
                <a:cs typeface="Helvetica Neue" panose="02000503000000020004" pitchFamily="2" charset="0"/>
              </a:rPr>
              <a:t> 2016 IEEE Conference on Computer Vision and Pattern Recognition (CVPR), 2016.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5"/>
              </a:rPr>
              <a:t>https://doi.org/10.1109/cvpr.2016.91</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4" name="Text Placeholder 360">
            <a:extLst>
              <a:ext uri="{FF2B5EF4-FFF2-40B4-BE49-F238E27FC236}">
                <a16:creationId xmlns:a16="http://schemas.microsoft.com/office/drawing/2014/main" id="{E9A50399-BCB3-464D-BFAC-C6ECA2871476}"/>
              </a:ext>
            </a:extLst>
          </p:cNvPr>
          <p:cNvSpPr txBox="1">
            <a:spLocks/>
          </p:cNvSpPr>
          <p:nvPr/>
        </p:nvSpPr>
        <p:spPr>
          <a:xfrm>
            <a:off x="26795181" y="21060290"/>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CONCLUSIONS</a:t>
            </a:r>
          </a:p>
        </p:txBody>
      </p:sp>
      <p:sp>
        <p:nvSpPr>
          <p:cNvPr id="55" name="Text Placeholder 361">
            <a:extLst>
              <a:ext uri="{FF2B5EF4-FFF2-40B4-BE49-F238E27FC236}">
                <a16:creationId xmlns:a16="http://schemas.microsoft.com/office/drawing/2014/main" id="{B3CD8915-56D4-EE49-8B15-EA236277332D}"/>
              </a:ext>
            </a:extLst>
          </p:cNvPr>
          <p:cNvSpPr txBox="1">
            <a:spLocks/>
          </p:cNvSpPr>
          <p:nvPr/>
        </p:nvSpPr>
        <p:spPr>
          <a:xfrm>
            <a:off x="27107221" y="21666139"/>
            <a:ext cx="12132653" cy="1205866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Strengths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is very efficient while maintaining relatively high accuracy.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Dataset is tailored toward our goal of creating an app specifically for Princeton University students.</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Weaknesses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Used a minimal number of images for training (~100-200 per class) due to time constraints.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sacrifices precision for speed compared to other methods (i.e.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RetinaNet</a:t>
            </a:r>
            <a:r>
              <a:rPr lang="en-US" sz="3600" dirty="0">
                <a:latin typeface="Helvetica Neue" panose="02000503000000020004" pitchFamily="2" charset="0"/>
                <a:ea typeface="Helvetica Neue" panose="02000503000000020004" pitchFamily="2" charset="0"/>
                <a:cs typeface="Helvetica Neue" panose="02000503000000020004" pitchFamily="2" charset="0"/>
              </a:rPr>
              <a:t>).</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Future Work</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Autonomous price checking application for Princeton University students to use at Late Meal.</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Optimizing detection with additional images and more precise boundary box labeling for training.</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Experimentation with training on images of the complete product versus logos.</a:t>
            </a:r>
          </a:p>
        </p:txBody>
      </p:sp>
      <p:pic>
        <p:nvPicPr>
          <p:cNvPr id="56" name="Picture 55" descr="A picture containing food&#10;&#10;Description automatically generated">
            <a:extLst>
              <a:ext uri="{FF2B5EF4-FFF2-40B4-BE49-F238E27FC236}">
                <a16:creationId xmlns:a16="http://schemas.microsoft.com/office/drawing/2014/main" id="{A2435279-1CC8-7248-8771-6BD5336C491F}"/>
              </a:ext>
            </a:extLst>
          </p:cNvPr>
          <p:cNvPicPr>
            <a:picLocks noChangeAspect="1"/>
          </p:cNvPicPr>
          <p:nvPr/>
        </p:nvPicPr>
        <p:blipFill rotWithShape="1">
          <a:blip r:embed="rId16">
            <a:extLst>
              <a:ext uri="{28A0092B-C50C-407E-A947-70E740481C1C}">
                <a14:useLocalDpi xmlns:a14="http://schemas.microsoft.com/office/drawing/2010/main" val="0"/>
              </a:ext>
            </a:extLst>
          </a:blip>
          <a:srcRect t="1073" b="-1"/>
          <a:stretch/>
        </p:blipFill>
        <p:spPr>
          <a:xfrm>
            <a:off x="14284319" y="21951825"/>
            <a:ext cx="12416154" cy="9212230"/>
          </a:xfrm>
          <a:prstGeom prst="rect">
            <a:avLst/>
          </a:prstGeom>
        </p:spPr>
      </p:pic>
      <p:sp>
        <p:nvSpPr>
          <p:cNvPr id="61" name="Rectangle 60">
            <a:extLst>
              <a:ext uri="{FF2B5EF4-FFF2-40B4-BE49-F238E27FC236}">
                <a16:creationId xmlns:a16="http://schemas.microsoft.com/office/drawing/2014/main" id="{9AE01472-9375-964C-A235-E3F8655783EE}"/>
              </a:ext>
            </a:extLst>
          </p:cNvPr>
          <p:cNvSpPr/>
          <p:nvPr/>
        </p:nvSpPr>
        <p:spPr>
          <a:xfrm>
            <a:off x="14284319" y="31168679"/>
            <a:ext cx="12321347"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4: images and labels of the 15 classes our detector can identify.</a:t>
            </a:r>
            <a:endParaRPr lang="en-US" sz="2400" dirty="0">
              <a:solidFill>
                <a:schemeClr val="accent5"/>
              </a:solidFill>
            </a:endParaRPr>
          </a:p>
        </p:txBody>
      </p:sp>
      <p:pic>
        <p:nvPicPr>
          <p:cNvPr id="40" name="Picture 39" descr="A picture containing indoor, open, monitor, refrigerator&#10;&#10;Description automatically generated">
            <a:extLst>
              <a:ext uri="{FF2B5EF4-FFF2-40B4-BE49-F238E27FC236}">
                <a16:creationId xmlns:a16="http://schemas.microsoft.com/office/drawing/2014/main" id="{0A6C43EF-CE3C-5146-820C-B1D2D804F5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52560" y="31675084"/>
            <a:ext cx="7092374" cy="6780516"/>
          </a:xfrm>
          <a:prstGeom prst="rect">
            <a:avLst/>
          </a:prstGeom>
        </p:spPr>
      </p:pic>
      <p:sp>
        <p:nvSpPr>
          <p:cNvPr id="66" name="Rectangle 65">
            <a:extLst>
              <a:ext uri="{FF2B5EF4-FFF2-40B4-BE49-F238E27FC236}">
                <a16:creationId xmlns:a16="http://schemas.microsoft.com/office/drawing/2014/main" id="{D4BC0E55-DAFE-7346-9D03-068835B399B4}"/>
              </a:ext>
            </a:extLst>
          </p:cNvPr>
          <p:cNvSpPr/>
          <p:nvPr/>
        </p:nvSpPr>
        <p:spPr>
          <a:xfrm>
            <a:off x="14463106" y="38040101"/>
            <a:ext cx="5777605"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5: VOTT v1.7.2 software used for manually tagging images.</a:t>
            </a:r>
            <a:endParaRPr lang="en-US" sz="2400" dirty="0">
              <a:solidFill>
                <a:schemeClr val="accent5"/>
              </a:solidFill>
            </a:endParaRPr>
          </a:p>
        </p:txBody>
      </p:sp>
      <p:pic>
        <p:nvPicPr>
          <p:cNvPr id="43" name="Picture 42">
            <a:extLst>
              <a:ext uri="{FF2B5EF4-FFF2-40B4-BE49-F238E27FC236}">
                <a16:creationId xmlns:a16="http://schemas.microsoft.com/office/drawing/2014/main" id="{320D7BB7-CB40-C44F-90A9-410B3DACF0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13067" y="15014486"/>
            <a:ext cx="7009925" cy="4611793"/>
          </a:xfrm>
          <a:prstGeom prst="rect">
            <a:avLst/>
          </a:prstGeom>
        </p:spPr>
      </p:pic>
      <p:pic>
        <p:nvPicPr>
          <p:cNvPr id="46" name="Picture 45" descr="A picture containing object, food, filled, box&#10;&#10;Description automatically generated">
            <a:extLst>
              <a:ext uri="{FF2B5EF4-FFF2-40B4-BE49-F238E27FC236}">
                <a16:creationId xmlns:a16="http://schemas.microsoft.com/office/drawing/2014/main" id="{31F1A60C-1C46-AE43-AF77-94D2E5EB22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907747" y="15014485"/>
            <a:ext cx="7009925" cy="4611793"/>
          </a:xfrm>
          <a:prstGeom prst="rect">
            <a:avLst/>
          </a:prstGeom>
        </p:spPr>
      </p:pic>
      <p:sp>
        <p:nvSpPr>
          <p:cNvPr id="73" name="Text Placeholder 351">
            <a:extLst>
              <a:ext uri="{FF2B5EF4-FFF2-40B4-BE49-F238E27FC236}">
                <a16:creationId xmlns:a16="http://schemas.microsoft.com/office/drawing/2014/main" id="{DAD61328-1FDA-5645-B8CF-EC0151D2DC07}"/>
              </a:ext>
            </a:extLst>
          </p:cNvPr>
          <p:cNvSpPr txBox="1">
            <a:spLocks/>
          </p:cNvSpPr>
          <p:nvPr/>
        </p:nvSpPr>
        <p:spPr>
          <a:xfrm>
            <a:off x="14185164" y="15340448"/>
            <a:ext cx="9143150" cy="5558423"/>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wanted to compare the accuracy of a multi-class detector with a single-class detector trained on the portion of the original dataset which corresponds to only one of the labels.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expected a single-class detection to have more false positives, while a model trained on many classes would have more false negatives. </a:t>
            </a:r>
          </a:p>
        </p:txBody>
      </p:sp>
      <p:sp>
        <p:nvSpPr>
          <p:cNvPr id="75" name="Rectangle 74">
            <a:extLst>
              <a:ext uri="{FF2B5EF4-FFF2-40B4-BE49-F238E27FC236}">
                <a16:creationId xmlns:a16="http://schemas.microsoft.com/office/drawing/2014/main" id="{59A66523-7498-1341-AF1E-CE3946DADAC3}"/>
              </a:ext>
            </a:extLst>
          </p:cNvPr>
          <p:cNvSpPr/>
          <p:nvPr/>
        </p:nvSpPr>
        <p:spPr>
          <a:xfrm>
            <a:off x="24113067" y="19757595"/>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2: the items predicted by the single-class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96%, 77%, 61%, 17%, and 65%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6" name="Rectangle 75">
            <a:extLst>
              <a:ext uri="{FF2B5EF4-FFF2-40B4-BE49-F238E27FC236}">
                <a16:creationId xmlns:a16="http://schemas.microsoft.com/office/drawing/2014/main" id="{238B9588-C73C-8341-9FFE-C6350016E0A8}"/>
              </a:ext>
            </a:extLst>
          </p:cNvPr>
          <p:cNvSpPr/>
          <p:nvPr/>
        </p:nvSpPr>
        <p:spPr>
          <a:xfrm>
            <a:off x="31907746" y="19743119"/>
            <a:ext cx="7009925"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3: the items predicted by the multi-class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30%, 31%, 16%, 30%, and 12%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53" name="Picture 52" descr="A picture containing game&#10;&#10;Description automatically generated">
            <a:extLst>
              <a:ext uri="{FF2B5EF4-FFF2-40B4-BE49-F238E27FC236}">
                <a16:creationId xmlns:a16="http://schemas.microsoft.com/office/drawing/2014/main" id="{74D88338-16C9-9F4F-A42D-4A7E2A70C8C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16798" y="32001347"/>
            <a:ext cx="6277367" cy="3821985"/>
          </a:xfrm>
          <a:prstGeom prst="rect">
            <a:avLst/>
          </a:prstGeom>
        </p:spPr>
      </p:pic>
      <p:pic>
        <p:nvPicPr>
          <p:cNvPr id="59" name="Picture 58" descr="A close up of a logo&#10;&#10;Description automatically generated">
            <a:extLst>
              <a:ext uri="{FF2B5EF4-FFF2-40B4-BE49-F238E27FC236}">
                <a16:creationId xmlns:a16="http://schemas.microsoft.com/office/drawing/2014/main" id="{F4FC17C6-74F0-A64E-B8C0-668708C85BC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769864" y="36565143"/>
            <a:ext cx="6171234" cy="1246063"/>
          </a:xfrm>
          <a:prstGeom prst="rect">
            <a:avLst/>
          </a:prstGeom>
        </p:spPr>
      </p:pic>
      <p:sp>
        <p:nvSpPr>
          <p:cNvPr id="83" name="Rectangle 82">
            <a:extLst>
              <a:ext uri="{FF2B5EF4-FFF2-40B4-BE49-F238E27FC236}">
                <a16:creationId xmlns:a16="http://schemas.microsoft.com/office/drawing/2014/main" id="{EDDBA1D9-3BB5-7845-B773-5C3E4A08DB1B}"/>
              </a:ext>
            </a:extLst>
          </p:cNvPr>
          <p:cNvSpPr/>
          <p:nvPr/>
        </p:nvSpPr>
        <p:spPr>
          <a:xfrm>
            <a:off x="21778040" y="37923188"/>
            <a:ext cx="4154882"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7: YOLO image processing technique.</a:t>
            </a:r>
            <a:endParaRPr lang="en-US" sz="2400" dirty="0">
              <a:solidFill>
                <a:schemeClr val="accent5"/>
              </a:solidFill>
            </a:endParaRPr>
          </a:p>
        </p:txBody>
      </p:sp>
      <p:sp>
        <p:nvSpPr>
          <p:cNvPr id="84" name="Rectangle 83">
            <a:extLst>
              <a:ext uri="{FF2B5EF4-FFF2-40B4-BE49-F238E27FC236}">
                <a16:creationId xmlns:a16="http://schemas.microsoft.com/office/drawing/2014/main" id="{7F66D708-E9EF-734B-A9FD-16D2FEFF85E9}"/>
              </a:ext>
            </a:extLst>
          </p:cNvPr>
          <p:cNvSpPr/>
          <p:nvPr/>
        </p:nvSpPr>
        <p:spPr>
          <a:xfrm>
            <a:off x="20844934" y="35838356"/>
            <a:ext cx="6042906"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6: the detection model.</a:t>
            </a:r>
            <a:endParaRPr lang="en-US" sz="2400" dirty="0">
              <a:solidFill>
                <a:schemeClr val="accent5"/>
              </a:solidFill>
            </a:endParaRPr>
          </a:p>
        </p:txBody>
      </p:sp>
      <p:sp>
        <p:nvSpPr>
          <p:cNvPr id="62" name="Rounded Rectangle 61">
            <a:extLst>
              <a:ext uri="{FF2B5EF4-FFF2-40B4-BE49-F238E27FC236}">
                <a16:creationId xmlns:a16="http://schemas.microsoft.com/office/drawing/2014/main" id="{66D49630-6110-5045-970E-68AC1B6C9537}"/>
              </a:ext>
            </a:extLst>
          </p:cNvPr>
          <p:cNvSpPr/>
          <p:nvPr/>
        </p:nvSpPr>
        <p:spPr>
          <a:xfrm>
            <a:off x="1049883" y="21163417"/>
            <a:ext cx="25555783" cy="673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023305">
              <a:spcBef>
                <a:spcPct val="20000"/>
              </a:spcBef>
            </a:pPr>
            <a:r>
              <a:rPr lang="en-US" sz="4800" b="1" u="sng" dirty="0">
                <a:solidFill>
                  <a:srgbClr val="4472C4">
                    <a:lumMod val="50000"/>
                  </a:srgbClr>
                </a:solidFill>
                <a:latin typeface="Helvetica Neue" panose="02000503000000020004" pitchFamily="2" charset="0"/>
                <a:ea typeface="Helvetica Neue" panose="02000503000000020004" pitchFamily="2" charset="0"/>
                <a:cs typeface="Helvetica Neue" panose="02000503000000020004" pitchFamily="2" charset="0"/>
              </a:rPr>
              <a:t>METHODS</a:t>
            </a:r>
          </a:p>
        </p:txBody>
      </p:sp>
      <p:sp>
        <p:nvSpPr>
          <p:cNvPr id="58" name="Text Placeholder 351">
            <a:extLst>
              <a:ext uri="{FF2B5EF4-FFF2-40B4-BE49-F238E27FC236}">
                <a16:creationId xmlns:a16="http://schemas.microsoft.com/office/drawing/2014/main" id="{38DD1C03-ED0F-E647-9FF5-84A2B7E0C1E0}"/>
              </a:ext>
            </a:extLst>
          </p:cNvPr>
          <p:cNvSpPr txBox="1">
            <a:spLocks/>
          </p:cNvSpPr>
          <p:nvPr/>
        </p:nvSpPr>
        <p:spPr>
          <a:xfrm>
            <a:off x="1010125" y="21882011"/>
            <a:ext cx="13273529" cy="1785717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Overview</a:t>
            </a:r>
          </a:p>
          <a:p>
            <a:pPr marL="571500" indent="-571500">
              <a:buFont typeface="Arial"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Our dataset was self-curated with Google image scraping and manual photography at Late Meal, then annotated using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This allowed us to train a tiny YOLO v3 detector that is customized to items found in the Frist Gallery and can be a practical application of computer vision for Princeton University students.</a:t>
            </a:r>
          </a:p>
          <a:p>
            <a:pPr marL="571500" indent="-571500">
              <a:buFont typeface="Arial" pitchFamily="34" charset="0"/>
              <a:buChar char="•"/>
            </a:pP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Dataset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Preparation: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use of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Fatkun</a:t>
            </a:r>
            <a:r>
              <a:rPr lang="en-US" sz="3600" dirty="0">
                <a:latin typeface="Helvetica Neue" panose="02000503000000020004" pitchFamily="2" charset="0"/>
                <a:ea typeface="Helvetica Neue" panose="02000503000000020004" pitchFamily="2" charset="0"/>
                <a:cs typeface="Helvetica Neue" panose="02000503000000020004" pitchFamily="2" charset="0"/>
              </a:rPr>
              <a:t> batch download to mass download approximately 2,200 sample images with varying dimensions, angles, and lighting of 15 distinct classes. Manual photography of items at Late Meal.</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Annotation: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the bounding boxes of each item were drawn with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and exported into the YOLO dataset format.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Aggregation: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each class was labeled separately, so a script was used to combine images and their corresponding annotations into a singular data folder. Additional scripts were used to eliminate duplicate or unnecessary data.</a:t>
            </a:r>
          </a:p>
          <a:p>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Google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Colaboratory</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speed up the process of training for our object detection, we used Google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Colab</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its GPU.</a:t>
            </a:r>
          </a:p>
          <a:p>
            <a:pPr marL="571500" indent="-571500">
              <a:buFont typeface="Arial" pitchFamily="34" charset="0"/>
              <a:buChar char="•"/>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Tiny YOLO-v3</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used a smaller, quicker version of YOLOv3, the You Only Look Once object detect algorithm, known for its speed and use of only a single convolutional neural network.</a:t>
            </a:r>
          </a:p>
        </p:txBody>
      </p:sp>
      <p:pic>
        <p:nvPicPr>
          <p:cNvPr id="69" name="Picture 68">
            <a:extLst>
              <a:ext uri="{FF2B5EF4-FFF2-40B4-BE49-F238E27FC236}">
                <a16:creationId xmlns:a16="http://schemas.microsoft.com/office/drawing/2014/main" id="{759FBE92-BA27-9A40-B1C4-980A0B01C215}"/>
              </a:ext>
            </a:extLst>
          </p:cNvPr>
          <p:cNvPicPr>
            <a:picLocks noChangeAspect="1"/>
          </p:cNvPicPr>
          <p:nvPr/>
        </p:nvPicPr>
        <p:blipFill>
          <a:blip r:embed="rId22"/>
          <a:stretch>
            <a:fillRect/>
          </a:stretch>
        </p:blipFill>
        <p:spPr>
          <a:xfrm>
            <a:off x="1041419" y="2211656"/>
            <a:ext cx="3604603" cy="1198870"/>
          </a:xfrm>
          <a:prstGeom prst="rect">
            <a:avLst/>
          </a:prstGeom>
        </p:spPr>
      </p:pic>
      <p:sp>
        <p:nvSpPr>
          <p:cNvPr id="93" name="Text Placeholder 403">
            <a:extLst>
              <a:ext uri="{FF2B5EF4-FFF2-40B4-BE49-F238E27FC236}">
                <a16:creationId xmlns:a16="http://schemas.microsoft.com/office/drawing/2014/main" id="{4947B9BD-EEDB-854D-A042-1782A284FEC1}"/>
              </a:ext>
            </a:extLst>
          </p:cNvPr>
          <p:cNvSpPr txBox="1">
            <a:spLocks/>
          </p:cNvSpPr>
          <p:nvPr/>
        </p:nvSpPr>
        <p:spPr>
          <a:xfrm>
            <a:off x="34611842" y="2258048"/>
            <a:ext cx="5016269" cy="1578304"/>
          </a:xfrm>
          <a:prstGeom prst="rect">
            <a:avLst/>
          </a:prstGeom>
        </p:spPr>
        <p:txBody>
          <a:bodyPr>
            <a:normAutofit/>
          </a:bodyPr>
          <a:lstStyle>
            <a:lvl1pPr marL="0" indent="0" algn="ctr" defTabSz="4023305" rtl="0" eaLnBrk="1" latinLnBrk="0" hangingPunct="1">
              <a:spcBef>
                <a:spcPct val="20000"/>
              </a:spcBef>
              <a:buFontTx/>
              <a:buNone/>
              <a:defRPr sz="5500" kern="1200">
                <a:solidFill>
                  <a:schemeClr val="accent5">
                    <a:lumMod val="50000"/>
                  </a:schemeClr>
                </a:solidFill>
                <a:latin typeface="+mj-lt"/>
                <a:ea typeface="+mn-ea"/>
                <a:cs typeface="+mn-cs"/>
              </a:defRPr>
            </a:lvl1pPr>
            <a:lvl2pPr marL="3268936" indent="-1257282" algn="l" defTabSz="4023305" rtl="0" eaLnBrk="1" latinLnBrk="0" hangingPunct="1">
              <a:spcBef>
                <a:spcPct val="20000"/>
              </a:spcBef>
              <a:buFontTx/>
              <a:buNone/>
              <a:defRPr sz="6600" kern="1200">
                <a:solidFill>
                  <a:schemeClr val="tx1"/>
                </a:solidFill>
                <a:latin typeface="+mn-lt"/>
                <a:ea typeface="+mn-ea"/>
                <a:cs typeface="+mn-cs"/>
              </a:defRPr>
            </a:lvl2pPr>
            <a:lvl3pPr marL="5029132" indent="-1005827" algn="l" defTabSz="4023305" rtl="0" eaLnBrk="1" latinLnBrk="0" hangingPunct="1">
              <a:spcBef>
                <a:spcPct val="20000"/>
              </a:spcBef>
              <a:buFontTx/>
              <a:buNone/>
              <a:defRPr sz="6600" kern="1200">
                <a:solidFill>
                  <a:schemeClr val="tx1"/>
                </a:solidFill>
                <a:latin typeface="+mn-lt"/>
                <a:ea typeface="+mn-ea"/>
                <a:cs typeface="+mn-cs"/>
              </a:defRPr>
            </a:lvl3pPr>
            <a:lvl4pPr marL="7040785" indent="-1005827" algn="l" defTabSz="4023305" rtl="0" eaLnBrk="1" latinLnBrk="0" hangingPunct="1">
              <a:spcBef>
                <a:spcPct val="20000"/>
              </a:spcBef>
              <a:buFontTx/>
              <a:buNone/>
              <a:defRPr sz="6600" kern="1200">
                <a:solidFill>
                  <a:schemeClr val="tx1"/>
                </a:solidFill>
                <a:latin typeface="+mn-lt"/>
                <a:ea typeface="+mn-ea"/>
                <a:cs typeface="+mn-cs"/>
              </a:defRPr>
            </a:lvl4pPr>
            <a:lvl5pPr marL="9052436" indent="-1005827" algn="l" defTabSz="4023305" rtl="0" eaLnBrk="1" latinLnBrk="0" hangingPunct="1">
              <a:spcBef>
                <a:spcPct val="20000"/>
              </a:spcBef>
              <a:buFontTx/>
              <a:buNone/>
              <a:defRPr sz="66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2800" i="1" dirty="0">
                <a:latin typeface="Helvetica Neue" panose="02000503000000020004" pitchFamily="2" charset="0"/>
                <a:ea typeface="Helvetica Neue" panose="02000503000000020004" pitchFamily="2" charset="0"/>
                <a:cs typeface="Helvetica Neue" panose="02000503000000020004" pitchFamily="2" charset="0"/>
              </a:rPr>
              <a:t>COS 429: Computer Vision</a:t>
            </a:r>
          </a:p>
          <a:p>
            <a:r>
              <a:rPr lang="en-US" sz="2800" i="1" dirty="0">
                <a:latin typeface="Helvetica Neue" panose="02000503000000020004" pitchFamily="2" charset="0"/>
                <a:ea typeface="Helvetica Neue" panose="02000503000000020004" pitchFamily="2" charset="0"/>
                <a:cs typeface="Helvetica Neue" panose="02000503000000020004" pitchFamily="2" charset="0"/>
              </a:rPr>
              <a:t>Fall 2019</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PosterPresentations.com-48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1150</TotalTime>
  <Words>927</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Calibri</vt:lpstr>
      <vt:lpstr>Helvetica Neue</vt:lpstr>
      <vt:lpstr>Times New Roman</vt:lpstr>
      <vt:lpstr>Trebuchet MS</vt:lpstr>
      <vt:lpstr>PosterPresentations.com-48x48-Template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Anabelle Chang</cp:lastModifiedBy>
  <cp:revision>76</cp:revision>
  <dcterms:created xsi:type="dcterms:W3CDTF">2012-02-09T20:53:12Z</dcterms:created>
  <dcterms:modified xsi:type="dcterms:W3CDTF">2020-01-13T17:57:23Z</dcterms:modified>
</cp:coreProperties>
</file>